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5"/>
  </p:notesMasterIdLst>
  <p:sldIdLst>
    <p:sldId id="257" r:id="rId2"/>
    <p:sldId id="256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288" autoAdjust="0"/>
  </p:normalViewPr>
  <p:slideViewPr>
    <p:cSldViewPr>
      <p:cViewPr>
        <p:scale>
          <a:sx n="75" d="100"/>
          <a:sy n="75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290EA-F747-4BE7-AD15-335FF8C96A00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0D094-52B9-415C-92CC-27693FEBB8E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878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й трикут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7" name="Пі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grpSp>
        <p:nvGrpSpPr>
          <p:cNvPr id="2" name="Групувати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іліні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іліні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іліні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 сполучна ліні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Місце для дати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7" name="Місце для номера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Поліліні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іліні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кутний трикут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 сполучна ліні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іліні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іліні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кутний трикут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 сполучна ліні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Місце для заголовка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0" name="Місце для тексту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90A66AE-81F5-474A-B74B-EE41E9320F19}" type="datetimeFigureOut">
              <a:rPr lang="uk-UA" smtClean="0"/>
              <a:t>05.08.2016</a:t>
            </a:fld>
            <a:endParaRPr lang="uk-UA"/>
          </a:p>
        </p:txBody>
      </p:sp>
      <p:sp>
        <p:nvSpPr>
          <p:cNvPr id="22" name="Місце для нижнього колонтитула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8" name="Місце для номера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27" y="0"/>
            <a:ext cx="103144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4281" y="-27384"/>
            <a:ext cx="86683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Працівники відділу обслуговування </a:t>
            </a:r>
          </a:p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Івано-Франківської центральної </a:t>
            </a:r>
            <a:b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</a:b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бібліотеки презентують</a:t>
            </a:r>
          </a:p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навколо-бібліотечний простір</a:t>
            </a:r>
          </a:p>
          <a:p>
            <a:pPr algn="ctr"/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у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 форматі обласної акції </a:t>
            </a:r>
          </a:p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«Бібліотечне подвір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’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я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: фасад і міні сад»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  <p:pic>
        <p:nvPicPr>
          <p:cNvPr id="2" name="Зелений паросток майбутнього (Абонемент ЦБ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3247" y="84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13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2854677"/>
            <a:ext cx="7617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ВИШИВАНКА – національна святиня</a:t>
            </a:r>
            <a:endParaRPr lang="uk-UA" sz="36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729" y="6033482"/>
            <a:ext cx="8621767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donisC" panose="00000500000000000000" pitchFamily="2" charset="-52"/>
              </a:rPr>
              <a:t>21 травня 2016 року </a:t>
            </a:r>
            <a:r>
              <a:rPr lang="uk-UA" sz="2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donisC" panose="00000500000000000000" pitchFamily="2" charset="-52"/>
              </a:rPr>
              <a:t>бібліотекарі</a:t>
            </a:r>
            <a:r>
              <a:rPr lang="uk-UA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donisC" panose="00000500000000000000" pitchFamily="2" charset="-52"/>
              </a:rPr>
              <a:t> читального залу ЦБ з метою привернення уваги громадськості до бібліотеки </a:t>
            </a:r>
            <a:r>
              <a:rPr lang="uk-UA" sz="2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donisC" panose="00000500000000000000" pitchFamily="2" charset="-52"/>
              </a:rPr>
              <a:t>відначили</a:t>
            </a:r>
            <a:r>
              <a:rPr lang="uk-UA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donisC" panose="00000500000000000000" pitchFamily="2" charset="-52"/>
              </a:rPr>
              <a:t> День вишиванки </a:t>
            </a:r>
            <a:r>
              <a:rPr lang="uk-UA" sz="2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donisC" panose="00000500000000000000" pitchFamily="2" charset="-52"/>
              </a:rPr>
              <a:t>флешмобом</a:t>
            </a:r>
            <a:endParaRPr lang="uk-UA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848118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733256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У форматі презентації навколо-бібліотечного простору </a:t>
            </a:r>
            <a:r>
              <a:rPr lang="uk-U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читального залу, біля </a:t>
            </a:r>
            <a:r>
              <a:rPr lang="ru-RU" sz="2000" dirty="0" err="1">
                <a:solidFill>
                  <a:schemeClr val="bg1"/>
                </a:solidFill>
                <a:latin typeface="AdonisC" panose="00000500000000000000" pitchFamily="2" charset="-52"/>
              </a:rPr>
              <a:t>пам'ятного</a:t>
            </a:r>
            <a:r>
              <a:rPr lang="ru-RU" sz="2000" dirty="0">
                <a:solidFill>
                  <a:schemeClr val="bg1"/>
                </a:solidFill>
                <a:latin typeface="AdonisC" panose="00000500000000000000" pitchFamily="2" charset="-52"/>
              </a:rPr>
              <a:t> знаку </a:t>
            </a:r>
            <a:r>
              <a:rPr lang="ru-RU" sz="2000" dirty="0" err="1">
                <a:solidFill>
                  <a:schemeClr val="bg1"/>
                </a:solidFill>
                <a:latin typeface="AdonisC" panose="00000500000000000000" pitchFamily="2" charset="-52"/>
              </a:rPr>
              <a:t>гетьману</a:t>
            </a:r>
            <a:r>
              <a:rPr lang="ru-RU" sz="2000" dirty="0">
                <a:solidFill>
                  <a:schemeClr val="bg1"/>
                </a:solidFill>
                <a:latin typeface="AdonisC" panose="00000500000000000000" pitchFamily="2" charset="-52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donisC" panose="00000500000000000000" pitchFamily="2" charset="-52"/>
              </a:rPr>
              <a:t>Війська</a:t>
            </a:r>
            <a:r>
              <a:rPr lang="ru-RU" sz="2000" dirty="0">
                <a:solidFill>
                  <a:schemeClr val="bg1"/>
                </a:solidFill>
                <a:latin typeface="AdonisC" panose="00000500000000000000" pitchFamily="2" charset="-52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donisC" panose="00000500000000000000" pitchFamily="2" charset="-52"/>
              </a:rPr>
              <a:t>Запорізького</a:t>
            </a:r>
            <a:r>
              <a:rPr lang="ru-RU" sz="2000" dirty="0">
                <a:solidFill>
                  <a:schemeClr val="bg1"/>
                </a:solidFill>
                <a:latin typeface="AdonisC" panose="00000500000000000000" pitchFamily="2" charset="-52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AdonisC" panose="00000500000000000000" pitchFamily="2" charset="-52"/>
              </a:rPr>
              <a:t>вигнанні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 відбуваються різні  заходи та акції для позиціонування  книги і читання.</a:t>
            </a:r>
            <a:endParaRPr lang="uk-UA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132856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Славетний    нащадок </a:t>
            </a:r>
            <a:b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</a:b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козацького   роду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449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509" y="5541039"/>
            <a:ext cx="8820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3 червня 2016 року, в Івано-Франківську </a:t>
            </a:r>
            <a:r>
              <a:rPr lang="uk-UA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 на фасаді читального залу ЦБ відкрили </a:t>
            </a:r>
            <a:r>
              <a:rPr lang="uk-UA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анотаційну</a:t>
            </a:r>
            <a:r>
              <a:rPr lang="uk-UA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 дошку видатному українському вченому, </a:t>
            </a:r>
            <a:r>
              <a:rPr lang="uk-UA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історику, професору, </a:t>
            </a:r>
            <a:r>
              <a:rPr lang="uk-UA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академіку </a:t>
            </a:r>
            <a:r>
              <a:rPr lang="uk-UA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АН Вищої </a:t>
            </a:r>
            <a:r>
              <a:rPr lang="uk-UA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школи </a:t>
            </a:r>
            <a:r>
              <a:rPr lang="uk-UA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НАН </a:t>
            </a:r>
            <a:r>
              <a:rPr lang="uk-UA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України, почесному громадянину міста Івано-</a:t>
            </a:r>
            <a:r>
              <a:rPr lang="uk-UA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Франківьк</a:t>
            </a:r>
            <a:r>
              <a:rPr lang="uk-UA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 </a:t>
            </a:r>
            <a:r>
              <a:rPr lang="uk-UA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Володимиру </a:t>
            </a:r>
            <a:r>
              <a:rPr lang="uk-UA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Грабовецькому</a:t>
            </a:r>
            <a:endParaRPr lang="uk-UA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674674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Видатний </a:t>
            </a:r>
            <a:b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</a:b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історик </a:t>
            </a:r>
            <a:b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</a:b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Прикарпаття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39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елений паросток майбутнього (Абонемент ЦБ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1181964"/>
            <a:ext cx="9114502" cy="5127356"/>
          </a:xfrm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8898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>
                <a:latin typeface="AdonisC" panose="00000500000000000000" pitchFamily="2" charset="-52"/>
              </a:rPr>
              <a:t>“Зелений паросток майбутнього” </a:t>
            </a:r>
            <a:endParaRPr lang="uk-UA" sz="2000" dirty="0" smtClean="0">
              <a:latin typeface="AdonisC" panose="00000500000000000000" pitchFamily="2" charset="-52"/>
            </a:endParaRPr>
          </a:p>
          <a:p>
            <a:pPr algn="ctr"/>
            <a:r>
              <a:rPr lang="uk-UA" sz="2000" dirty="0" smtClean="0">
                <a:latin typeface="AdonisC" panose="00000500000000000000" pitchFamily="2" charset="-52"/>
              </a:rPr>
              <a:t>(</a:t>
            </a:r>
            <a:r>
              <a:rPr lang="uk-UA" sz="2000" dirty="0">
                <a:latin typeface="AdonisC" panose="00000500000000000000" pitchFamily="2" charset="-52"/>
              </a:rPr>
              <a:t>Висадка весняних квіткових рослин, облагородження бібліотечного подвір’я, </a:t>
            </a:r>
            <a:endParaRPr lang="uk-UA" sz="2000" dirty="0" smtClean="0">
              <a:latin typeface="AdonisC" panose="00000500000000000000" pitchFamily="2" charset="-52"/>
            </a:endParaRPr>
          </a:p>
          <a:p>
            <a:pPr algn="ctr"/>
            <a:r>
              <a:rPr lang="uk-UA" sz="2000" dirty="0" smtClean="0">
                <a:latin typeface="AdonisC" panose="00000500000000000000" pitchFamily="2" charset="-52"/>
              </a:rPr>
              <a:t>в </a:t>
            </a:r>
            <a:r>
              <a:rPr lang="uk-UA" sz="2000" dirty="0">
                <a:latin typeface="AdonisC" panose="00000500000000000000" pitchFamily="2" charset="-52"/>
              </a:rPr>
              <a:t>рамках конкурсу </a:t>
            </a:r>
            <a:r>
              <a:rPr lang="uk-UA" sz="2000" dirty="0" smtClean="0">
                <a:latin typeface="AdonisC" panose="00000500000000000000" pitchFamily="2" charset="-52"/>
              </a:rPr>
              <a:t>слайд-шоу: </a:t>
            </a:r>
            <a:r>
              <a:rPr lang="en-US" sz="2000" dirty="0" smtClean="0">
                <a:latin typeface="AdonisC" panose="00000500000000000000" pitchFamily="2" charset="-52"/>
              </a:rPr>
              <a:t>“</a:t>
            </a:r>
            <a:r>
              <a:rPr lang="uk-UA" sz="2000" dirty="0" smtClean="0">
                <a:latin typeface="AdonisC" panose="00000500000000000000" pitchFamily="2" charset="-52"/>
              </a:rPr>
              <a:t>Бібліотечне </a:t>
            </a:r>
            <a:r>
              <a:rPr lang="uk-UA" sz="2000" dirty="0">
                <a:latin typeface="AdonisC" panose="00000500000000000000" pitchFamily="2" charset="-52"/>
              </a:rPr>
              <a:t>подвір’я: фасад і міні сад”)</a:t>
            </a:r>
          </a:p>
        </p:txBody>
      </p:sp>
    </p:spTree>
    <p:extLst>
      <p:ext uri="{BB962C8B-B14F-4D97-AF65-F5344CB8AC3E}">
        <p14:creationId xmlns:p14="http://schemas.microsoft.com/office/powerpoint/2010/main" val="293184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7056784" cy="46962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35496" y="4941168"/>
            <a:ext cx="9108504" cy="22159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AdonisC" panose="00000500000000000000" pitchFamily="2" charset="-52"/>
              </a:rPr>
              <a:t>Бібліотечне подвір</a:t>
            </a:r>
            <a:r>
              <a:rPr lang="en-US" sz="2000" dirty="0" smtClean="0">
                <a:latin typeface="AdonisC" panose="00000500000000000000" pitchFamily="2" charset="-52"/>
              </a:rPr>
              <a:t>’</a:t>
            </a:r>
            <a:r>
              <a:rPr lang="ru-RU" sz="2000" dirty="0" smtClean="0">
                <a:latin typeface="AdonisC" panose="00000500000000000000" pitchFamily="2" charset="-52"/>
              </a:rPr>
              <a:t>я - </a:t>
            </a:r>
            <a:r>
              <a:rPr lang="uk-UA" sz="2000" dirty="0" smtClean="0">
                <a:latin typeface="AdonisC" panose="00000500000000000000" pitchFamily="2" charset="-52"/>
              </a:rPr>
              <a:t>це те, що першим побачать користувачі, завітавши в</a:t>
            </a:r>
            <a:r>
              <a:rPr lang="en-US" sz="2000" dirty="0" smtClean="0">
                <a:latin typeface="AdonisC" panose="00000500000000000000" pitchFamily="2" charset="-52"/>
              </a:rPr>
              <a:t> </a:t>
            </a:r>
            <a:r>
              <a:rPr lang="uk-UA" sz="2000" dirty="0" smtClean="0">
                <a:latin typeface="AdonisC" panose="00000500000000000000" pitchFamily="2" charset="-52"/>
              </a:rPr>
              <a:t> бібліотеку. Працівники центральної бібліотеки, з метою підвищення рівня комфортності бібліотечного середовища та його привабливості для користувачів, привертають увагу громадськості до облаштування бібліотечного довкілля, популяризують його активне використання для позиціонування читання та проведення соціокультурної діяльності.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156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85384"/>
          </a:xfrm>
        </p:spPr>
      </p:pic>
      <p:sp>
        <p:nvSpPr>
          <p:cNvPr id="5" name="Прямокутник 4"/>
          <p:cNvSpPr/>
          <p:nvPr/>
        </p:nvSpPr>
        <p:spPr>
          <a:xfrm>
            <a:off x="3148508" y="2636912"/>
            <a:ext cx="55948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nisC" panose="00000500000000000000" pitchFamily="2" charset="-52"/>
              </a:rPr>
              <a:t>За чисте довкілля разом</a:t>
            </a:r>
            <a:endParaRPr lang="en-US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nisC" panose="00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5110152"/>
            <a:ext cx="2952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Благоустрій території, озеленення бібліотечного </a:t>
            </a:r>
          </a:p>
          <a:p>
            <a:pPr algn="r"/>
            <a:r>
              <a:rPr lang="uk-UA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подвір’я, висадка </a:t>
            </a:r>
            <a:r>
              <a:rPr lang="uk-U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квітів</a:t>
            </a:r>
            <a:endParaRPr lang="uk-UA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  <a:p>
            <a:pPr algn="r"/>
            <a:r>
              <a:rPr lang="uk-U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 біля абонементу ЦБ</a:t>
            </a:r>
            <a:endParaRPr lang="uk-UA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80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5936" y="1703710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nisC" panose="00000500000000000000" pitchFamily="2" charset="-52"/>
              </a:rPr>
              <a:t>Жива сторінка нашої землі - природа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nisC" panose="000005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72008" y="3133417"/>
            <a:ext cx="4139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Створення фірмового стилю поза бібліотечного простору читального залу ЦБ (вул. П. Орлика,5)</a:t>
            </a:r>
            <a:endParaRPr lang="uk-UA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703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4008" y="2924944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Рослини та окремі елементи ландшафтного дизайну утворюють собою цілісну гармонійну картину у дворі біля абонементу ЦБ (вул. Короля Данила 16)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6021288"/>
            <a:ext cx="7303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nisC" panose="00000500000000000000" pitchFamily="2" charset="-52"/>
              </a:rPr>
              <a:t>Естетика бібліотечного </a:t>
            </a:r>
            <a:r>
              <a:rPr lang="uk-UA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nisC" panose="00000500000000000000" pitchFamily="2" charset="-52"/>
              </a:rPr>
              <a:t>мінісаду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39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5" y="3434224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Міні-сад із декоративних рослин, і ось ми вже бачимо ще один обжитий куточок біля дому, в якому розташований абонемент ЦБ (вул. Короля Данила, 16)</a:t>
            </a:r>
            <a:endParaRPr lang="uk-UA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5181" y="2636912"/>
            <a:ext cx="6458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Флора: компас у зеленому світі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026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5214" y="44624"/>
            <a:ext cx="40572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Квіти – </a:t>
            </a:r>
          </a:p>
          <a:p>
            <a:pPr algn="ctr"/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усмішка природи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5085184"/>
            <a:ext cx="4211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Квіти в бібліотечному міні-саду радують око бібліотекарів і користувачів протягом усього теплого періоду.</a:t>
            </a:r>
            <a:endParaRPr lang="uk-UA" sz="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632417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020" y="5589240"/>
            <a:ext cx="7215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Бібліотечні вітрини – рекламують, </a:t>
            </a:r>
          </a:p>
          <a:p>
            <a:r>
              <a:rPr lang="uk-UA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інформують і захоплюють…</a:t>
            </a:r>
            <a:endParaRPr lang="uk-UA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81349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228" y="5661248"/>
            <a:ext cx="9996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err="1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Флешмоб</a:t>
            </a:r>
            <a:r>
              <a:rPr lang="uk-UA" sz="32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–ефективна форма популяризації </a:t>
            </a:r>
            <a:r>
              <a:rPr lang="en-US" sz="32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/>
            </a:r>
            <a:br>
              <a:rPr lang="en-US" sz="32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</a:br>
            <a:r>
              <a:rPr lang="uk-UA" sz="3200" dirty="0" smtClean="0">
                <a:ln w="1841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nisC" panose="00000500000000000000" pitchFamily="2" charset="-52"/>
              </a:rPr>
              <a:t>книги в навколо-бібліотечному просторі</a:t>
            </a:r>
            <a:endParaRPr lang="uk-UA" sz="3200" dirty="0">
              <a:ln w="1841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nisC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350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естибюль">
  <a:themeElements>
    <a:clrScheme name="Ості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естибюль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Вестибюль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370</TotalTime>
  <Words>291</Words>
  <Application>Microsoft Office PowerPoint</Application>
  <PresentationFormat>Екран (4:3)</PresentationFormat>
  <Paragraphs>31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4" baseType="lpstr">
      <vt:lpstr>Вестибюль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Бібліотекар</cp:lastModifiedBy>
  <cp:revision>35</cp:revision>
  <dcterms:created xsi:type="dcterms:W3CDTF">2010-02-23T11:30:32Z</dcterms:created>
  <dcterms:modified xsi:type="dcterms:W3CDTF">2016-08-05T10:02:34Z</dcterms:modified>
</cp:coreProperties>
</file>